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4" autoAdjust="0"/>
    <p:restoredTop sz="94660"/>
  </p:normalViewPr>
  <p:slideViewPr>
    <p:cSldViewPr>
      <p:cViewPr varScale="1">
        <p:scale>
          <a:sx n="69" d="100"/>
          <a:sy n="69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6C382-D18C-458C-9430-02CF0485108A}" type="datetimeFigureOut">
              <a:rPr lang="da-DK" smtClean="0"/>
              <a:t>27-02-2016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BBA63-2397-4A6D-85A4-47AE25E539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428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6BF3A-71E5-433B-9D2D-CACA6BCC2171}" type="datetimeFigureOut">
              <a:rPr lang="da-DK" smtClean="0"/>
              <a:t>27-02-2016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A462E-9703-4E1B-9E3E-316F4948C7D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967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2159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6907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674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6226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193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09267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48733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37310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75595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59656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875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0390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20274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46184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57101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55983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915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8716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8468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7464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4923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8434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431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A462E-9703-4E1B-9E3E-316F4948C7D1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9587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A646-FCE5-4290-8AA8-A543900530E6}" type="datetimeFigureOut">
              <a:rPr lang="da-DK" smtClean="0"/>
              <a:t>27-02-2016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1202-407A-4387-B7C9-479C8647C24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A646-FCE5-4290-8AA8-A543900530E6}" type="datetimeFigureOut">
              <a:rPr lang="da-DK" smtClean="0"/>
              <a:t>27-02-2016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1202-407A-4387-B7C9-479C8647C24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A646-FCE5-4290-8AA8-A543900530E6}" type="datetimeFigureOut">
              <a:rPr lang="da-DK" smtClean="0"/>
              <a:t>27-02-2016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1202-407A-4387-B7C9-479C8647C241}" type="slidenum">
              <a:rPr lang="da-DK" smtClean="0"/>
              <a:t>‹nr.›</a:t>
            </a:fld>
            <a:endParaRPr lang="da-DK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A646-FCE5-4290-8AA8-A543900530E6}" type="datetimeFigureOut">
              <a:rPr lang="da-DK" smtClean="0"/>
              <a:t>27-02-2016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1202-407A-4387-B7C9-479C8647C241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A646-FCE5-4290-8AA8-A543900530E6}" type="datetimeFigureOut">
              <a:rPr lang="da-DK" smtClean="0"/>
              <a:t>27-02-2016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1202-407A-4387-B7C9-479C8647C24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A646-FCE5-4290-8AA8-A543900530E6}" type="datetimeFigureOut">
              <a:rPr lang="da-DK" smtClean="0"/>
              <a:t>27-02-2016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1202-407A-4387-B7C9-479C8647C241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A646-FCE5-4290-8AA8-A543900530E6}" type="datetimeFigureOut">
              <a:rPr lang="da-DK" smtClean="0"/>
              <a:t>27-02-2016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1202-407A-4387-B7C9-479C8647C24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A646-FCE5-4290-8AA8-A543900530E6}" type="datetimeFigureOut">
              <a:rPr lang="da-DK" smtClean="0"/>
              <a:t>27-02-2016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1202-407A-4387-B7C9-479C8647C24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A646-FCE5-4290-8AA8-A543900530E6}" type="datetimeFigureOut">
              <a:rPr lang="da-DK" smtClean="0"/>
              <a:t>27-02-2016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1202-407A-4387-B7C9-479C8647C24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A646-FCE5-4290-8AA8-A543900530E6}" type="datetimeFigureOut">
              <a:rPr lang="da-DK" smtClean="0"/>
              <a:t>27-02-2016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1202-407A-4387-B7C9-479C8647C241}" type="slidenum">
              <a:rPr lang="da-DK" smtClean="0"/>
              <a:t>‹nr.›</a:t>
            </a:fld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A646-FCE5-4290-8AA8-A543900530E6}" type="datetimeFigureOut">
              <a:rPr lang="da-DK" smtClean="0"/>
              <a:t>27-02-2016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1202-407A-4387-B7C9-479C8647C241}" type="slidenum">
              <a:rPr lang="da-DK" smtClean="0"/>
              <a:t>‹nr.›</a:t>
            </a:fld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7EFA646-FCE5-4290-8AA8-A543900530E6}" type="datetimeFigureOut">
              <a:rPr lang="da-DK" smtClean="0"/>
              <a:t>27-02-2016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3E51202-407A-4387-B7C9-479C8647C241}" type="slidenum">
              <a:rPr lang="da-DK" smtClean="0"/>
              <a:t>‹nr.›</a:t>
            </a:fld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Det kristne evangelium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En jødisk historie om Israels Gud </a:t>
            </a:r>
          </a:p>
          <a:p>
            <a:r>
              <a:rPr lang="da-DK" dirty="0" smtClean="0"/>
              <a:t>Tekster fra Apostlenes Gerninger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5046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Apostlenes Gerninger 10 </a:t>
            </a:r>
            <a:endParaRPr lang="da-DK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Jøden Peter møder hedningen Kornelius </a:t>
            </a:r>
          </a:p>
          <a:p>
            <a:r>
              <a:rPr lang="da-DK" dirty="0" smtClean="0"/>
              <a:t>Fiskeren og embedsmanden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6060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21885"/>
          </a:xfrm>
        </p:spPr>
        <p:txBody>
          <a:bodyPr>
            <a:normAutofit fontScale="70000" lnSpcReduction="20000"/>
          </a:bodyPr>
          <a:lstStyle/>
          <a:p>
            <a:r>
              <a:rPr lang="da-DK" dirty="0" smtClean="0"/>
              <a:t>Omfatter hele verden – derfor udvælger han Israel </a:t>
            </a:r>
          </a:p>
          <a:p>
            <a:pPr lvl="1"/>
            <a:r>
              <a:rPr lang="da-DK" dirty="0" smtClean="0"/>
              <a:t>1 mos 12, Es 2,2-4; Es 42, 6-7; 60</a:t>
            </a:r>
          </a:p>
          <a:p>
            <a:pPr marL="457200" lvl="1" indent="0">
              <a:buNone/>
            </a:pPr>
            <a:endParaRPr lang="da-DK" dirty="0" smtClean="0"/>
          </a:p>
          <a:p>
            <a:r>
              <a:rPr lang="da-DK" dirty="0" smtClean="0"/>
              <a:t>Jesus er kommet for at frelse </a:t>
            </a:r>
            <a:r>
              <a:rPr lang="da-DK" i="1" dirty="0" smtClean="0"/>
              <a:t>sit</a:t>
            </a:r>
            <a:r>
              <a:rPr lang="da-DK" dirty="0" smtClean="0"/>
              <a:t> folk, han går kun til ”de fortabte får af Israels hus”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Han sender disciplene til </a:t>
            </a:r>
          </a:p>
          <a:p>
            <a:pPr lvl="1"/>
            <a:r>
              <a:rPr lang="da-DK" dirty="0" smtClean="0"/>
              <a:t>a) til Israel  </a:t>
            </a:r>
          </a:p>
          <a:p>
            <a:pPr lvl="1"/>
            <a:r>
              <a:rPr lang="da-DK" dirty="0" smtClean="0"/>
              <a:t>b) til alle folk (Matt 28, </a:t>
            </a:r>
            <a:r>
              <a:rPr lang="da-DK" dirty="0" err="1" smtClean="0"/>
              <a:t>ApG</a:t>
            </a:r>
            <a:r>
              <a:rPr lang="da-DK" dirty="0" smtClean="0"/>
              <a:t> 1)  </a:t>
            </a:r>
          </a:p>
          <a:p>
            <a:pPr lvl="1"/>
            <a:r>
              <a:rPr lang="da-DK" dirty="0" smtClean="0"/>
              <a:t>c) svarer ikke direkte på hvad der skal ske med ikke-jøder i mødet med evangeliet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Hvordan jøder så på ikke-jøder og omvendt</a:t>
            </a:r>
          </a:p>
          <a:p>
            <a:pPr lvl="1"/>
            <a:r>
              <a:rPr lang="da-DK" dirty="0" smtClean="0"/>
              <a:t>Hedninger er urene : de spiser svinekød</a:t>
            </a:r>
          </a:p>
          <a:p>
            <a:pPr lvl="1"/>
            <a:r>
              <a:rPr lang="da-DK" dirty="0" smtClean="0"/>
              <a:t>Jøder er dovne: de arbejder ikke om sabbatten  </a:t>
            </a:r>
          </a:p>
          <a:p>
            <a:pPr marL="457200" lvl="1" indent="0">
              <a:buNone/>
            </a:pP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Guds </a:t>
            </a:r>
            <a:r>
              <a:rPr lang="da-DK" dirty="0" err="1" smtClean="0"/>
              <a:t>frelsesplan</a:t>
            </a:r>
            <a:r>
              <a:rPr lang="da-DK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6275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525963"/>
          </a:xfrm>
        </p:spPr>
        <p:txBody>
          <a:bodyPr/>
          <a:lstStyle/>
          <a:p>
            <a:r>
              <a:rPr lang="da-DK" dirty="0" smtClean="0"/>
              <a:t>Apostlene spredes  - kap 8</a:t>
            </a:r>
          </a:p>
          <a:p>
            <a:r>
              <a:rPr lang="da-DK" dirty="0" smtClean="0"/>
              <a:t>Paulus omvendelse – kap 9a</a:t>
            </a:r>
          </a:p>
          <a:p>
            <a:r>
              <a:rPr lang="da-DK" dirty="0" smtClean="0"/>
              <a:t>I selskab med Peter  - kap 9b</a:t>
            </a:r>
          </a:p>
          <a:p>
            <a:r>
              <a:rPr lang="da-DK" dirty="0" smtClean="0"/>
              <a:t>Kornelius og Peter  - kap 10</a:t>
            </a:r>
          </a:p>
          <a:p>
            <a:r>
              <a:rPr lang="da-DK" dirty="0" smtClean="0"/>
              <a:t>Peters redegørelse i Jerusalem – kap 11</a:t>
            </a:r>
          </a:p>
          <a:p>
            <a:r>
              <a:rPr lang="da-DK" dirty="0" smtClean="0"/>
              <a:t>Forfølgelse, fængsling og befrielse – kap 12 </a:t>
            </a:r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ApG</a:t>
            </a:r>
            <a:r>
              <a:rPr lang="da-DK" dirty="0" smtClean="0"/>
              <a:t> 8-12: </a:t>
            </a:r>
            <a:br>
              <a:rPr lang="da-DK" dirty="0" smtClean="0"/>
            </a:br>
            <a:r>
              <a:rPr lang="da-DK" sz="3600" dirty="0" smtClean="0"/>
              <a:t>Efter forfølgelserne og uden for Jerusalem 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22562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 smtClean="0"/>
              <a:t>Området som en del af det græsk-romerske rige </a:t>
            </a:r>
          </a:p>
          <a:p>
            <a:pPr lvl="1"/>
            <a:r>
              <a:rPr lang="da-DK" dirty="0" smtClean="0"/>
              <a:t>Indre jødiske diskussion: Skal vi være ”moderne”?  Eller ”konservative” og fastholde traditionerne </a:t>
            </a:r>
          </a:p>
          <a:p>
            <a:pPr marL="457200" lvl="1" indent="0">
              <a:buNone/>
            </a:pPr>
            <a:r>
              <a:rPr lang="da-DK" dirty="0" smtClean="0"/>
              <a:t>  </a:t>
            </a:r>
          </a:p>
          <a:p>
            <a:r>
              <a:rPr lang="da-DK" dirty="0" err="1" smtClean="0"/>
              <a:t>Makkabæernes</a:t>
            </a:r>
            <a:r>
              <a:rPr lang="da-DK" dirty="0" smtClean="0"/>
              <a:t> opstand mod grækerne i 167 f. Kr. </a:t>
            </a:r>
          </a:p>
          <a:p>
            <a:pPr lvl="1"/>
            <a:r>
              <a:rPr lang="da-DK" dirty="0" smtClean="0"/>
              <a:t>Tempelindvielse/</a:t>
            </a:r>
            <a:r>
              <a:rPr lang="da-DK" dirty="0" err="1" smtClean="0"/>
              <a:t>Chanukka</a:t>
            </a:r>
            <a:r>
              <a:rPr lang="da-DK" dirty="0" smtClean="0"/>
              <a:t>-festen – Joh 10 </a:t>
            </a:r>
          </a:p>
          <a:p>
            <a:pPr marL="457200" lvl="1" indent="0">
              <a:buNone/>
            </a:pPr>
            <a:endParaRPr lang="da-DK" dirty="0" smtClean="0"/>
          </a:p>
          <a:p>
            <a:r>
              <a:rPr lang="da-DK" dirty="0" smtClean="0"/>
              <a:t>Enden på det jødiske/</a:t>
            </a:r>
            <a:r>
              <a:rPr lang="da-DK" dirty="0" err="1" smtClean="0"/>
              <a:t>hasmonæiske</a:t>
            </a:r>
            <a:r>
              <a:rPr lang="da-DK" dirty="0" smtClean="0"/>
              <a:t> kongedømme i år 63 f. Kr. </a:t>
            </a:r>
          </a:p>
          <a:p>
            <a:pPr lvl="1"/>
            <a:r>
              <a:rPr lang="da-DK" dirty="0" smtClean="0"/>
              <a:t>Skete på foranledning af jødiske grupper </a:t>
            </a:r>
          </a:p>
          <a:p>
            <a:pPr marL="457200" lvl="1" indent="0">
              <a:buNone/>
            </a:pPr>
            <a:r>
              <a:rPr lang="da-DK" dirty="0" smtClean="0"/>
              <a:t> </a:t>
            </a:r>
          </a:p>
          <a:p>
            <a:r>
              <a:rPr lang="da-DK" dirty="0" smtClean="0"/>
              <a:t>Romerne kom til magten men jøderne bevarer indre selvstyre</a:t>
            </a:r>
          </a:p>
          <a:p>
            <a:pPr lvl="1"/>
            <a:r>
              <a:rPr lang="da-DK" dirty="0" smtClean="0"/>
              <a:t>Kong Herodes</a:t>
            </a:r>
          </a:p>
          <a:p>
            <a:pPr lvl="1"/>
            <a:r>
              <a:rPr lang="da-DK" dirty="0" smtClean="0"/>
              <a:t>Romerske prokuratorer efter år 6 e. Kr. (</a:t>
            </a:r>
            <a:r>
              <a:rPr lang="da-DK" dirty="0" err="1" smtClean="0"/>
              <a:t>Pilatus</a:t>
            </a:r>
            <a:r>
              <a:rPr lang="da-DK" dirty="0" smtClean="0"/>
              <a:t>, </a:t>
            </a:r>
            <a:r>
              <a:rPr lang="da-DK" dirty="0" err="1" smtClean="0"/>
              <a:t>Festus</a:t>
            </a:r>
            <a:r>
              <a:rPr lang="da-DK" dirty="0" smtClean="0"/>
              <a:t> og Felix) 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Den kulturelle  og religiøse baggrund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2203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 smtClean="0"/>
              <a:t>Fra </a:t>
            </a:r>
            <a:r>
              <a:rPr lang="da-DK" dirty="0" err="1" smtClean="0"/>
              <a:t>Cæsarea</a:t>
            </a:r>
            <a:r>
              <a:rPr lang="da-DK" dirty="0" smtClean="0"/>
              <a:t> til </a:t>
            </a:r>
            <a:r>
              <a:rPr lang="da-DK" dirty="0" err="1" smtClean="0"/>
              <a:t>Joppe</a:t>
            </a:r>
            <a:r>
              <a:rPr lang="da-DK" dirty="0" smtClean="0"/>
              <a:t> og tilbage igen</a:t>
            </a:r>
          </a:p>
          <a:p>
            <a:pPr lvl="1"/>
            <a:r>
              <a:rPr lang="da-DK" dirty="0" smtClean="0"/>
              <a:t>Hvad skal Kornelius overvinde?</a:t>
            </a:r>
          </a:p>
          <a:p>
            <a:pPr lvl="1"/>
            <a:r>
              <a:rPr lang="da-DK" dirty="0" smtClean="0"/>
              <a:t>Hvad skal Peter overvinde? </a:t>
            </a:r>
          </a:p>
          <a:p>
            <a:pPr lvl="1"/>
            <a:r>
              <a:rPr lang="da-DK" dirty="0" err="1" smtClean="0"/>
              <a:t>Eferserbrevet</a:t>
            </a:r>
            <a:r>
              <a:rPr lang="da-DK" dirty="0" smtClean="0"/>
              <a:t> 2,11-19 – en mur der er revet ned </a:t>
            </a:r>
          </a:p>
          <a:p>
            <a:pPr marL="457200" lvl="1" indent="0">
              <a:buNone/>
            </a:pPr>
            <a:endParaRPr lang="da-DK" dirty="0" smtClean="0"/>
          </a:p>
          <a:p>
            <a:r>
              <a:rPr lang="da-DK" dirty="0" smtClean="0"/>
              <a:t>Hvad konstituerer et fællesskab omkring Jesus som frelser og Herre? </a:t>
            </a:r>
          </a:p>
          <a:p>
            <a:pPr lvl="1"/>
            <a:r>
              <a:rPr lang="da-DK" dirty="0" smtClean="0"/>
              <a:t>Jøder og hedninger i den første menighed</a:t>
            </a:r>
          </a:p>
          <a:p>
            <a:pPr lvl="1"/>
            <a:r>
              <a:rPr lang="da-DK" dirty="0" smtClean="0"/>
              <a:t>Messianske jøder i dag</a:t>
            </a:r>
          </a:p>
          <a:p>
            <a:pPr lvl="1"/>
            <a:r>
              <a:rPr lang="da-DK" dirty="0" smtClean="0"/>
              <a:t>Hvordan eller hvad definerer vi vores kristne fællesskaber i dag? </a:t>
            </a:r>
          </a:p>
          <a:p>
            <a:pPr marL="457200" lvl="1" indent="0">
              <a:buNone/>
            </a:pPr>
            <a:endParaRPr lang="da-DK" dirty="0" smtClean="0"/>
          </a:p>
          <a:p>
            <a:r>
              <a:rPr lang="da-DK" dirty="0" smtClean="0"/>
              <a:t>Hvordan udfordrer sætningen om hvad ”Gud har erklæret for rent” os i dag?</a:t>
            </a:r>
          </a:p>
          <a:p>
            <a:pPr lvl="1"/>
            <a:r>
              <a:rPr lang="da-DK" dirty="0" smtClean="0"/>
              <a:t>Hvilke for(før)-domme har vi i mødet med andre mennesker?</a:t>
            </a:r>
          </a:p>
          <a:p>
            <a:pPr lvl="1"/>
            <a:r>
              <a:rPr lang="da-DK" dirty="0" smtClean="0"/>
              <a:t>Afspejler vores fællesskaber radikaliteten i budskabet om Jesu opstandelse     </a:t>
            </a:r>
          </a:p>
          <a:p>
            <a:pPr lvl="1"/>
            <a:endParaRPr lang="da-DK" dirty="0" smtClean="0"/>
          </a:p>
          <a:p>
            <a:pPr lvl="1"/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Peter og Kornelius 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883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da-DK" dirty="0"/>
              <a:t>Hvem falder ned for hvem</a:t>
            </a:r>
            <a:r>
              <a:rPr lang="da-DK" dirty="0" smtClean="0"/>
              <a:t>? </a:t>
            </a:r>
          </a:p>
          <a:p>
            <a:pPr lvl="1"/>
            <a:r>
              <a:rPr lang="da-DK" dirty="0" smtClean="0"/>
              <a:t>Både sjovt og overraskende</a:t>
            </a:r>
          </a:p>
          <a:p>
            <a:pPr marL="457200" lvl="1" indent="0">
              <a:buNone/>
            </a:pPr>
            <a:r>
              <a:rPr lang="da-DK" dirty="0" smtClean="0"/>
              <a:t>  </a:t>
            </a:r>
            <a:endParaRPr lang="da-DK" dirty="0"/>
          </a:p>
          <a:p>
            <a:pPr lvl="0"/>
            <a:r>
              <a:rPr lang="da-DK" dirty="0"/>
              <a:t>Den overaskende invitation: ”Nu vil vi høre hvad Gud har pålagt dig at sige</a:t>
            </a:r>
            <a:r>
              <a:rPr lang="da-DK" dirty="0" smtClean="0"/>
              <a:t>!”</a:t>
            </a:r>
          </a:p>
          <a:p>
            <a:pPr lvl="1"/>
            <a:r>
              <a:rPr lang="da-DK" dirty="0" smtClean="0"/>
              <a:t>Åben, fordomsfri, forventningsfuld og nysgerrig</a:t>
            </a:r>
          </a:p>
          <a:p>
            <a:pPr marL="457200" lvl="1" indent="0">
              <a:buNone/>
            </a:pPr>
            <a:endParaRPr lang="da-DK" dirty="0"/>
          </a:p>
          <a:p>
            <a:pPr lvl="0"/>
            <a:r>
              <a:rPr lang="da-DK" dirty="0"/>
              <a:t>Peter </a:t>
            </a:r>
            <a:r>
              <a:rPr lang="da-DK" dirty="0" smtClean="0"/>
              <a:t>fortæller bibelhistorie</a:t>
            </a:r>
          </a:p>
          <a:p>
            <a:pPr lvl="1"/>
            <a:r>
              <a:rPr lang="da-DK" dirty="0" smtClean="0"/>
              <a:t>Evangeliet er en historie som skal fortælles: </a:t>
            </a:r>
          </a:p>
          <a:p>
            <a:pPr lvl="2"/>
            <a:r>
              <a:rPr lang="da-DK" dirty="0" smtClean="0"/>
              <a:t>Det </a:t>
            </a:r>
            <a:r>
              <a:rPr lang="da-DK" dirty="0"/>
              <a:t>handler om det som Gud har sendt til - gjort for - Israel. </a:t>
            </a:r>
            <a:endParaRPr lang="da-DK" dirty="0" smtClean="0"/>
          </a:p>
          <a:p>
            <a:pPr lvl="2"/>
            <a:r>
              <a:rPr lang="da-DK" dirty="0" smtClean="0"/>
              <a:t>Han </a:t>
            </a:r>
            <a:r>
              <a:rPr lang="da-DK" dirty="0"/>
              <a:t>har bragt fred – </a:t>
            </a:r>
            <a:r>
              <a:rPr lang="da-DK" dirty="0" err="1"/>
              <a:t>shalom</a:t>
            </a:r>
            <a:r>
              <a:rPr lang="da-DK" dirty="0"/>
              <a:t> – genoprettelse gennem </a:t>
            </a:r>
            <a:r>
              <a:rPr lang="da-DK" dirty="0" smtClean="0"/>
              <a:t>Jesus</a:t>
            </a:r>
          </a:p>
          <a:p>
            <a:pPr lvl="2"/>
            <a:r>
              <a:rPr lang="da-DK" dirty="0" smtClean="0"/>
              <a:t>og </a:t>
            </a:r>
            <a:r>
              <a:rPr lang="da-DK" dirty="0"/>
              <a:t>Jesus er alles Herre.       </a:t>
            </a:r>
            <a:r>
              <a:rPr lang="da-DK" dirty="0" smtClean="0"/>
              <a:t> </a:t>
            </a:r>
          </a:p>
          <a:p>
            <a:pPr marL="457200" lvl="1" indent="0">
              <a:buNone/>
            </a:pPr>
            <a:endParaRPr lang="da-DK" dirty="0"/>
          </a:p>
          <a:p>
            <a:pPr lvl="0"/>
            <a:r>
              <a:rPr lang="da-DK" dirty="0"/>
              <a:t>Forsamlingen beder om mere </a:t>
            </a:r>
            <a:r>
              <a:rPr lang="da-DK" dirty="0" smtClean="0"/>
              <a:t>undervisning</a:t>
            </a:r>
          </a:p>
          <a:p>
            <a:pPr lvl="1"/>
            <a:r>
              <a:rPr lang="da-DK" dirty="0" smtClean="0"/>
              <a:t>Hvor udfordrende og opmuntrende   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der skete i Kornelius’ hus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6781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smtClean="0"/>
              <a:t>Det er ikke Kornelius der har fået  plads til Gud i sin historie. Han har fundet sin plads i Guds historie</a:t>
            </a:r>
          </a:p>
          <a:p>
            <a:pPr marL="0" indent="0">
              <a:buNone/>
            </a:pPr>
            <a:r>
              <a:rPr lang="da-DK" dirty="0" smtClean="0"/>
              <a:t> </a:t>
            </a:r>
          </a:p>
          <a:p>
            <a:r>
              <a:rPr lang="da-DK" dirty="0" smtClean="0"/>
              <a:t>Peters budskab til Kornelius er ikke, at alle er lige gode og han er ”god nok som han er” – men at evangeliet </a:t>
            </a:r>
            <a:r>
              <a:rPr lang="da-DK" i="1" dirty="0" smtClean="0"/>
              <a:t>også</a:t>
            </a:r>
            <a:r>
              <a:rPr lang="da-DK" dirty="0" smtClean="0"/>
              <a:t> gælder ham 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Kornelius har ikke blot fået et håb og en fremtid. Hans nutid er forandret</a:t>
            </a:r>
          </a:p>
          <a:p>
            <a:endParaRPr lang="da-DK" dirty="0" smtClean="0"/>
          </a:p>
          <a:p>
            <a:r>
              <a:rPr lang="da-DK" dirty="0" smtClean="0"/>
              <a:t>Hvordan lever vi livet i nutiden, så det vidner om vores fremtid? </a:t>
            </a:r>
          </a:p>
          <a:p>
            <a:pPr lvl="1"/>
            <a:r>
              <a:rPr lang="da-DK" dirty="0"/>
              <a:t>Vi er “</a:t>
            </a:r>
            <a:r>
              <a:rPr lang="da-DK" dirty="0" err="1"/>
              <a:t>designed</a:t>
            </a:r>
            <a:r>
              <a:rPr lang="da-DK" dirty="0"/>
              <a:t> to </a:t>
            </a:r>
            <a:r>
              <a:rPr lang="da-DK" dirty="0" err="1"/>
              <a:t>be</a:t>
            </a:r>
            <a:r>
              <a:rPr lang="da-DK" dirty="0"/>
              <a:t> a sign and a </a:t>
            </a:r>
            <a:r>
              <a:rPr lang="da-DK" dirty="0" err="1"/>
              <a:t>fortaste</a:t>
            </a:r>
            <a:r>
              <a:rPr lang="da-DK" dirty="0"/>
              <a:t> of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comes</a:t>
            </a:r>
            <a:r>
              <a:rPr lang="da-DK" dirty="0"/>
              <a:t>”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Kornelius</a:t>
            </a:r>
            <a:r>
              <a:rPr lang="da-DK" dirty="0"/>
              <a:t> </a:t>
            </a:r>
            <a:r>
              <a:rPr lang="da-DK" dirty="0" smtClean="0"/>
              <a:t>nye situation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3022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Apostlenes Gerning 17</a:t>
            </a:r>
            <a:br>
              <a:rPr lang="da-DK" dirty="0" smtClean="0"/>
            </a:br>
            <a:r>
              <a:rPr lang="da-DK" dirty="0" smtClean="0"/>
              <a:t> Paulus i Athen </a:t>
            </a:r>
            <a:endParaRPr lang="da-DK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Det jødiske historie om jøden Jesus fortalt til ikke-jøder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616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smtClean="0"/>
              <a:t>Paulus’ 2. missionsrejse (3 i alt foruden den sidste rejse til Rom)</a:t>
            </a:r>
          </a:p>
          <a:p>
            <a:pPr marL="0" indent="0">
              <a:buNone/>
            </a:pPr>
            <a:r>
              <a:rPr lang="da-DK" dirty="0" smtClean="0"/>
              <a:t> </a:t>
            </a:r>
          </a:p>
          <a:p>
            <a:r>
              <a:rPr lang="da-DK" dirty="0" smtClean="0"/>
              <a:t>Nyt ”Rejsehold” – Uenighed mellem Barnabas og Paulus (”Bitter strid”)</a:t>
            </a:r>
          </a:p>
          <a:p>
            <a:pPr marL="0" indent="0">
              <a:buNone/>
            </a:pPr>
            <a:r>
              <a:rPr lang="da-DK" dirty="0" smtClean="0"/>
              <a:t> </a:t>
            </a:r>
          </a:p>
          <a:p>
            <a:r>
              <a:rPr lang="da-DK" dirty="0" smtClean="0"/>
              <a:t>Fra Jerusalem til Athen – via </a:t>
            </a:r>
            <a:r>
              <a:rPr lang="da-DK" dirty="0" err="1" smtClean="0"/>
              <a:t>Filippi</a:t>
            </a:r>
            <a:r>
              <a:rPr lang="da-DK" dirty="0" smtClean="0"/>
              <a:t> og </a:t>
            </a:r>
            <a:r>
              <a:rPr lang="da-DK" dirty="0" err="1" smtClean="0"/>
              <a:t>Berøa</a:t>
            </a:r>
            <a:endParaRPr lang="da-DK" dirty="0"/>
          </a:p>
          <a:p>
            <a:pPr lvl="1"/>
            <a:r>
              <a:rPr lang="da-DK" dirty="0" smtClean="0"/>
              <a:t>Omvendelse, turmult, fængsling i </a:t>
            </a:r>
            <a:r>
              <a:rPr lang="da-DK" dirty="0" err="1" smtClean="0"/>
              <a:t>Filippi</a:t>
            </a:r>
            <a:r>
              <a:rPr lang="da-DK" dirty="0" smtClean="0"/>
              <a:t> og stor modtagelse af ordet i </a:t>
            </a:r>
            <a:r>
              <a:rPr lang="da-DK" dirty="0" err="1" smtClean="0"/>
              <a:t>Berøa</a:t>
            </a:r>
            <a:r>
              <a:rPr lang="da-DK" dirty="0" smtClean="0"/>
              <a:t> </a:t>
            </a:r>
          </a:p>
          <a:p>
            <a:pPr marL="457200" lvl="1" indent="0">
              <a:buNone/>
            </a:pPr>
            <a:endParaRPr lang="da-DK" dirty="0" smtClean="0"/>
          </a:p>
          <a:p>
            <a:r>
              <a:rPr lang="da-DK" dirty="0" smtClean="0"/>
              <a:t>Kun anden gang Paulus taler til ikke-jøder</a:t>
            </a:r>
          </a:p>
          <a:p>
            <a:pPr lvl="1"/>
            <a:r>
              <a:rPr lang="da-DK" dirty="0" smtClean="0"/>
              <a:t>Første gang i </a:t>
            </a:r>
            <a:r>
              <a:rPr lang="da-DK" dirty="0" err="1" smtClean="0"/>
              <a:t>Filippi</a:t>
            </a:r>
            <a:r>
              <a:rPr lang="da-DK" dirty="0" smtClean="0"/>
              <a:t> – første gang i Europa </a:t>
            </a:r>
          </a:p>
          <a:p>
            <a:pPr lvl="1"/>
            <a:r>
              <a:rPr lang="da-DK" dirty="0" smtClean="0"/>
              <a:t>Det samme budskab men med nye ord og henvisninger    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 og hvornår er det?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2458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Hvad var Athen for en by?</a:t>
            </a:r>
          </a:p>
          <a:p>
            <a:pPr lvl="1"/>
            <a:r>
              <a:rPr lang="da-DK" dirty="0" smtClean="0"/>
              <a:t>Filosoffernes by og stadig en storby</a:t>
            </a:r>
          </a:p>
          <a:p>
            <a:r>
              <a:rPr lang="da-DK" dirty="0" smtClean="0"/>
              <a:t>Paulus venter og mens han venter </a:t>
            </a:r>
          </a:p>
          <a:p>
            <a:pPr lvl="1"/>
            <a:r>
              <a:rPr lang="da-DK" dirty="0" smtClean="0"/>
              <a:t>Går han på opdagelse i byen</a:t>
            </a:r>
          </a:p>
          <a:p>
            <a:pPr lvl="2"/>
            <a:r>
              <a:rPr lang="da-DK" dirty="0" smtClean="0"/>
              <a:t>Hvilket gør ham oprevet</a:t>
            </a:r>
          </a:p>
          <a:p>
            <a:pPr lvl="1"/>
            <a:r>
              <a:rPr lang="da-DK" dirty="0" smtClean="0"/>
              <a:t>Han taler til </a:t>
            </a:r>
          </a:p>
          <a:p>
            <a:pPr lvl="2"/>
            <a:r>
              <a:rPr lang="da-DK" dirty="0" smtClean="0"/>
              <a:t>jøderne </a:t>
            </a:r>
            <a:r>
              <a:rPr lang="da-DK" dirty="0"/>
              <a:t>og gudfrygtige </a:t>
            </a:r>
            <a:r>
              <a:rPr lang="da-DK" dirty="0" smtClean="0"/>
              <a:t>i synagogen</a:t>
            </a:r>
          </a:p>
          <a:p>
            <a:pPr lvl="2"/>
            <a:r>
              <a:rPr lang="da-DK" dirty="0" smtClean="0"/>
              <a:t>Mennesker han møder på torvet	</a:t>
            </a:r>
          </a:p>
          <a:p>
            <a:pPr lvl="2"/>
            <a:r>
              <a:rPr lang="da-DK" dirty="0" smtClean="0"/>
              <a:t>Forsamlingen på </a:t>
            </a:r>
            <a:r>
              <a:rPr lang="da-DK" dirty="0" err="1" smtClean="0"/>
              <a:t>Areopagos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laver Paulus i Athen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4221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De </a:t>
            </a:r>
            <a:r>
              <a:rPr lang="da-DK" dirty="0"/>
              <a:t>første Jesus-disciple havde et budskab først og fremmest til deres med-jøder</a:t>
            </a:r>
          </a:p>
          <a:p>
            <a:pPr lvl="0"/>
            <a:r>
              <a:rPr lang="da-DK" dirty="0"/>
              <a:t>Det var et budskab som udgik fra Jerusalem – </a:t>
            </a:r>
            <a:r>
              <a:rPr lang="da-DK" dirty="0" smtClean="0"/>
              <a:t>geografisk, </a:t>
            </a:r>
            <a:r>
              <a:rPr lang="da-DK" dirty="0"/>
              <a:t>men også teologisk  </a:t>
            </a:r>
          </a:p>
          <a:p>
            <a:pPr lvl="0"/>
            <a:r>
              <a:rPr lang="da-DK" dirty="0"/>
              <a:t>De så sig selv som </a:t>
            </a:r>
            <a:r>
              <a:rPr lang="da-DK" dirty="0" smtClean="0"/>
              <a:t>nogen, </a:t>
            </a:r>
            <a:r>
              <a:rPr lang="da-DK" dirty="0"/>
              <a:t>der levede i en ny tid – Messias-tiden, hvor </a:t>
            </a:r>
            <a:r>
              <a:rPr lang="da-DK" dirty="0" smtClean="0"/>
              <a:t>Gud </a:t>
            </a:r>
            <a:r>
              <a:rPr lang="da-DK" dirty="0"/>
              <a:t>endegyldigt havde grebet </a:t>
            </a:r>
            <a:r>
              <a:rPr lang="da-DK" dirty="0" smtClean="0"/>
              <a:t>ind </a:t>
            </a:r>
            <a:endParaRPr lang="da-DK" dirty="0"/>
          </a:p>
          <a:p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Til indledning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9675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 smtClean="0"/>
              <a:t>Han er </a:t>
            </a:r>
            <a:r>
              <a:rPr lang="da-DK" i="1" dirty="0" smtClean="0"/>
              <a:t>oprørt</a:t>
            </a:r>
            <a:r>
              <a:rPr lang="da-DK" dirty="0" smtClean="0"/>
              <a:t> over det, han ser, men </a:t>
            </a:r>
            <a:r>
              <a:rPr lang="da-DK" i="1" dirty="0" smtClean="0"/>
              <a:t>imødekommende</a:t>
            </a:r>
            <a:r>
              <a:rPr lang="da-DK" dirty="0" smtClean="0"/>
              <a:t> over for dem, han møder</a:t>
            </a:r>
          </a:p>
          <a:p>
            <a:pPr lvl="1"/>
            <a:r>
              <a:rPr lang="da-DK" dirty="0" smtClean="0"/>
              <a:t>Jesus ynkedes, Paulus blev oprørt</a:t>
            </a:r>
            <a:r>
              <a:rPr lang="da-DK" dirty="0"/>
              <a:t>.</a:t>
            </a:r>
            <a:r>
              <a:rPr lang="da-DK" dirty="0" smtClean="0"/>
              <a:t> Hvad gør vi? </a:t>
            </a:r>
          </a:p>
          <a:p>
            <a:pPr lvl="1"/>
            <a:endParaRPr lang="da-DK" dirty="0" smtClean="0"/>
          </a:p>
          <a:p>
            <a:r>
              <a:rPr lang="da-DK" dirty="0"/>
              <a:t>K</a:t>
            </a:r>
            <a:r>
              <a:rPr lang="da-DK" dirty="0" smtClean="0"/>
              <a:t>nytter til ved det kendte for at komme til det, de ikke kender</a:t>
            </a:r>
          </a:p>
          <a:p>
            <a:pPr lvl="1"/>
            <a:r>
              <a:rPr lang="da-DK" dirty="0" smtClean="0"/>
              <a:t>Hvordan skaber vi tillid og åbner samtalen. Og fastholder at evangeliet er noget nyt?</a:t>
            </a:r>
          </a:p>
          <a:p>
            <a:pPr lvl="1"/>
            <a:r>
              <a:rPr lang="da-DK" dirty="0" smtClean="0"/>
              <a:t>Axel Torm sagt om kristent vidnesbyrd i mødet med jøder: </a:t>
            </a:r>
          </a:p>
          <a:p>
            <a:pPr lvl="2"/>
            <a:r>
              <a:rPr lang="da-DK" i="1" dirty="0" smtClean="0"/>
              <a:t>Venskab </a:t>
            </a:r>
            <a:r>
              <a:rPr lang="da-DK" i="1" dirty="0"/>
              <a:t>og broderskab alene skaber intet nyt. Vi må sammen ved Kristus, i hvem vi er udvalgt, stilles ind for Guds </a:t>
            </a:r>
            <a:r>
              <a:rPr lang="da-DK" i="1" dirty="0" smtClean="0"/>
              <a:t>ansigt.</a:t>
            </a:r>
          </a:p>
          <a:p>
            <a:pPr lvl="2"/>
            <a:r>
              <a:rPr lang="da-DK" i="1" dirty="0" smtClean="0"/>
              <a:t>Kristus </a:t>
            </a:r>
            <a:r>
              <a:rPr lang="da-DK" i="1" dirty="0"/>
              <a:t>er vort håb. Begge parter kan prise Guds nåde og barmhjertighed. Men det er i Kristus </a:t>
            </a:r>
            <a:r>
              <a:rPr lang="da-DK" i="1" dirty="0" smtClean="0"/>
              <a:t>at</a:t>
            </a:r>
            <a:r>
              <a:rPr lang="da-DK" dirty="0" smtClean="0"/>
              <a:t> </a:t>
            </a:r>
            <a:r>
              <a:rPr lang="da-DK" i="1" dirty="0" smtClean="0"/>
              <a:t>den </a:t>
            </a:r>
            <a:r>
              <a:rPr lang="da-DK" i="1" dirty="0"/>
              <a:t>tilsiges os klart og utvetydigt</a:t>
            </a:r>
            <a:r>
              <a:rPr lang="da-DK" i="1" dirty="0" smtClean="0"/>
              <a:t>.</a:t>
            </a:r>
          </a:p>
          <a:p>
            <a:pPr marL="914400" lvl="2" indent="0">
              <a:buNone/>
            </a:pPr>
            <a:endParaRPr lang="da-DK" dirty="0"/>
          </a:p>
          <a:p>
            <a:r>
              <a:rPr lang="da-DK" dirty="0" smtClean="0"/>
              <a:t>Noget har været skjult, men er nu åbenbaret. Derfor er der ikke længere nogen undskyldning. Den ukendte Gud har gjort sig kendt 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Paulus og hans tale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6573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Paulus taler til hedninger og på deres præmisser, men hans historiesyn er jødisk/bibelsk</a:t>
            </a:r>
          </a:p>
          <a:p>
            <a:pPr lvl="1"/>
            <a:r>
              <a:rPr lang="da-DK" dirty="0" smtClean="0"/>
              <a:t>Historien er ikke cirkulær men lineær – med en begyndelse og en afslutning</a:t>
            </a:r>
          </a:p>
          <a:p>
            <a:pPr lvl="1"/>
            <a:r>
              <a:rPr lang="da-DK" dirty="0" smtClean="0"/>
              <a:t>Den er fremadrettet</a:t>
            </a:r>
          </a:p>
          <a:p>
            <a:pPr lvl="1"/>
            <a:r>
              <a:rPr lang="da-DK" dirty="0" smtClean="0"/>
              <a:t>Den har et mål 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Paulus historiesyn 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8131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756977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da-DK" dirty="0"/>
              <a:t>Han </a:t>
            </a:r>
            <a:r>
              <a:rPr lang="da-DK" dirty="0" smtClean="0"/>
              <a:t>har </a:t>
            </a:r>
            <a:r>
              <a:rPr lang="da-DK" dirty="0"/>
              <a:t>skabt </a:t>
            </a:r>
            <a:r>
              <a:rPr lang="da-DK" dirty="0" smtClean="0"/>
              <a:t>verden og er fortsat universets </a:t>
            </a:r>
            <a:r>
              <a:rPr lang="da-DK" dirty="0"/>
              <a:t>Herre. </a:t>
            </a:r>
            <a:endParaRPr lang="da-DK" dirty="0" smtClean="0"/>
          </a:p>
          <a:p>
            <a:pPr lvl="1"/>
            <a:r>
              <a:rPr lang="da-DK" dirty="0" smtClean="0"/>
              <a:t>Han </a:t>
            </a:r>
            <a:r>
              <a:rPr lang="da-DK" dirty="0"/>
              <a:t>bor ikke i templer og han er ikke begrænset. </a:t>
            </a:r>
            <a:endParaRPr lang="da-DK" dirty="0" smtClean="0"/>
          </a:p>
          <a:p>
            <a:pPr marL="457200" lvl="1" indent="0">
              <a:buNone/>
            </a:pPr>
            <a:r>
              <a:rPr lang="da-DK" dirty="0" smtClean="0"/>
              <a:t> </a:t>
            </a:r>
            <a:endParaRPr lang="da-DK" dirty="0"/>
          </a:p>
          <a:p>
            <a:pPr lvl="0"/>
            <a:r>
              <a:rPr lang="da-DK" dirty="0"/>
              <a:t>Han er universets opretholder </a:t>
            </a:r>
            <a:r>
              <a:rPr lang="da-DK" dirty="0" smtClean="0"/>
              <a:t>– </a:t>
            </a:r>
          </a:p>
          <a:p>
            <a:pPr lvl="1"/>
            <a:r>
              <a:rPr lang="da-DK" dirty="0" smtClean="0"/>
              <a:t>det </a:t>
            </a:r>
            <a:r>
              <a:rPr lang="da-DK" dirty="0"/>
              <a:t>er ikke mennesker, der giver ham liv og betydning </a:t>
            </a:r>
            <a:r>
              <a:rPr lang="da-DK" dirty="0" smtClean="0"/>
              <a:t>ved at dyrke ham. </a:t>
            </a:r>
          </a:p>
          <a:p>
            <a:pPr lvl="1"/>
            <a:r>
              <a:rPr lang="da-DK" dirty="0" smtClean="0"/>
              <a:t>Han giver </a:t>
            </a:r>
            <a:r>
              <a:rPr lang="da-DK" dirty="0"/>
              <a:t>alt og alle liv og ånde </a:t>
            </a:r>
            <a:endParaRPr lang="da-DK" dirty="0" smtClean="0"/>
          </a:p>
          <a:p>
            <a:pPr lvl="1"/>
            <a:r>
              <a:rPr lang="da-DK" dirty="0" smtClean="0"/>
              <a:t>Han giver </a:t>
            </a:r>
            <a:r>
              <a:rPr lang="da-DK" dirty="0"/>
              <a:t>mening og indhold til menneskers liv. </a:t>
            </a:r>
            <a:endParaRPr lang="da-DK" dirty="0" smtClean="0"/>
          </a:p>
          <a:p>
            <a:pPr marL="457200" lvl="1" indent="0">
              <a:buNone/>
            </a:pPr>
            <a:endParaRPr lang="da-DK" dirty="0"/>
          </a:p>
          <a:p>
            <a:pPr lvl="0"/>
            <a:r>
              <a:rPr lang="da-DK" dirty="0"/>
              <a:t>Han er den, som styrer verdens </a:t>
            </a:r>
            <a:r>
              <a:rPr lang="da-DK" dirty="0" smtClean="0"/>
              <a:t>gang</a:t>
            </a:r>
          </a:p>
          <a:p>
            <a:pPr lvl="1"/>
            <a:r>
              <a:rPr lang="da-DK" dirty="0" smtClean="0"/>
              <a:t>han </a:t>
            </a:r>
            <a:r>
              <a:rPr lang="da-DK" dirty="0"/>
              <a:t>er ikke langt fra os. Hvis det er noget så er det mennesker, der er fjernt fra </a:t>
            </a:r>
            <a:r>
              <a:rPr lang="da-DK" dirty="0" smtClean="0"/>
              <a:t>ham.</a:t>
            </a:r>
          </a:p>
          <a:p>
            <a:pPr lvl="1"/>
            <a:r>
              <a:rPr lang="da-DK" dirty="0" smtClean="0"/>
              <a:t>Han </a:t>
            </a:r>
            <a:r>
              <a:rPr lang="da-DK" dirty="0"/>
              <a:t>gør sig </a:t>
            </a:r>
            <a:r>
              <a:rPr lang="da-DK" dirty="0" smtClean="0"/>
              <a:t>kendt</a:t>
            </a:r>
            <a:r>
              <a:rPr lang="da-DK" dirty="0"/>
              <a:t> </a:t>
            </a:r>
            <a:r>
              <a:rPr lang="da-DK" dirty="0" smtClean="0"/>
              <a:t> åbenbarer sig </a:t>
            </a:r>
          </a:p>
          <a:p>
            <a:pPr marL="457200" lvl="1" indent="0">
              <a:buNone/>
            </a:pPr>
            <a:r>
              <a:rPr lang="da-DK" dirty="0" smtClean="0"/>
              <a:t> </a:t>
            </a:r>
            <a:endParaRPr lang="da-DK" dirty="0"/>
          </a:p>
          <a:p>
            <a:pPr lvl="0"/>
            <a:r>
              <a:rPr lang="da-DK" dirty="0"/>
              <a:t>Han er vores far </a:t>
            </a:r>
          </a:p>
          <a:p>
            <a:pPr lvl="1"/>
            <a:r>
              <a:rPr lang="da-DK" dirty="0" smtClean="0"/>
              <a:t>alle </a:t>
            </a:r>
            <a:r>
              <a:rPr lang="da-DK" dirty="0"/>
              <a:t>mennesker har deres ophav i ham og er afhængige af ham. </a:t>
            </a:r>
            <a:endParaRPr lang="da-DK" dirty="0" smtClean="0"/>
          </a:p>
          <a:p>
            <a:pPr lvl="1"/>
            <a:r>
              <a:rPr lang="da-DK" dirty="0" smtClean="0"/>
              <a:t>Det </a:t>
            </a:r>
            <a:r>
              <a:rPr lang="da-DK" dirty="0"/>
              <a:t>er ikke os, der rummer ham, men ham der rummer os</a:t>
            </a:r>
            <a:r>
              <a:rPr lang="da-DK" dirty="0" smtClean="0"/>
              <a:t>.</a:t>
            </a:r>
          </a:p>
          <a:p>
            <a:pPr marL="457200" lvl="1" indent="0">
              <a:buNone/>
            </a:pPr>
            <a:endParaRPr lang="da-DK" dirty="0"/>
          </a:p>
          <a:p>
            <a:r>
              <a:rPr lang="da-DK" dirty="0" smtClean="0"/>
              <a:t>At dyrke flere guder kan ikke forenes med dette</a:t>
            </a:r>
            <a:r>
              <a:rPr lang="da-DK" dirty="0"/>
              <a:t>. </a:t>
            </a:r>
            <a:endParaRPr lang="da-DK" dirty="0" smtClean="0"/>
          </a:p>
          <a:p>
            <a:pPr lvl="1"/>
            <a:r>
              <a:rPr lang="da-DK" dirty="0" smtClean="0"/>
              <a:t>Man </a:t>
            </a:r>
            <a:r>
              <a:rPr lang="da-DK" dirty="0"/>
              <a:t>kan ikke fastholde disse fire punkter og så ”dyrke andre guder”. </a:t>
            </a:r>
            <a:endParaRPr lang="da-DK" dirty="0" smtClean="0"/>
          </a:p>
          <a:p>
            <a:pPr marL="457200" lvl="1" indent="0">
              <a:buNone/>
            </a:pPr>
            <a:endParaRPr lang="da-DK" dirty="0"/>
          </a:p>
          <a:p>
            <a:pPr lvl="0"/>
            <a:r>
              <a:rPr lang="da-DK" dirty="0" smtClean="0"/>
              <a:t>Gud skal </a:t>
            </a:r>
            <a:r>
              <a:rPr lang="da-DK" dirty="0"/>
              <a:t>dømme verden – og det er han i færd med at gøre nu. </a:t>
            </a:r>
            <a:endParaRPr lang="da-DK" dirty="0" smtClean="0"/>
          </a:p>
          <a:p>
            <a:pPr lvl="1"/>
            <a:r>
              <a:rPr lang="da-DK" dirty="0" smtClean="0"/>
              <a:t>Indtil </a:t>
            </a:r>
            <a:r>
              <a:rPr lang="da-DK" dirty="0"/>
              <a:t>nu har han båret over med menneskers </a:t>
            </a:r>
            <a:r>
              <a:rPr lang="da-DK" dirty="0" smtClean="0"/>
              <a:t>uvidenhed.</a:t>
            </a:r>
          </a:p>
          <a:p>
            <a:pPr lvl="1"/>
            <a:r>
              <a:rPr lang="da-DK" dirty="0" smtClean="0"/>
              <a:t>Det nye er, at Gud </a:t>
            </a:r>
            <a:r>
              <a:rPr lang="da-DK" dirty="0"/>
              <a:t>har oprejst Jesus </a:t>
            </a:r>
            <a:r>
              <a:rPr lang="da-DK" dirty="0" smtClean="0"/>
              <a:t>fra </a:t>
            </a:r>
            <a:r>
              <a:rPr lang="da-DK" dirty="0"/>
              <a:t>de døde. </a:t>
            </a:r>
          </a:p>
          <a:p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Paulus gudsbillede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12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smtClean="0"/>
              <a:t>Blev han afbrudt før han kom til det centrale?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Kan det centrale siges med andre ord? </a:t>
            </a:r>
          </a:p>
          <a:p>
            <a:pPr lvl="1"/>
            <a:r>
              <a:rPr lang="da-DK" dirty="0" smtClean="0"/>
              <a:t>Hvilke </a:t>
            </a:r>
            <a:r>
              <a:rPr lang="da-DK" dirty="0" err="1" smtClean="0"/>
              <a:t>buzz-words</a:t>
            </a:r>
            <a:r>
              <a:rPr lang="da-DK" dirty="0" smtClean="0"/>
              <a:t> lytter vi efter i en forkyndelse?</a:t>
            </a:r>
          </a:p>
          <a:p>
            <a:pPr marL="457200" lvl="1" indent="0">
              <a:buNone/>
            </a:pPr>
            <a:endParaRPr lang="da-DK" dirty="0" smtClean="0"/>
          </a:p>
          <a:p>
            <a:pPr lvl="0"/>
            <a:r>
              <a:rPr lang="da-DK" dirty="0" smtClean="0"/>
              <a:t>Paulus bruger de andres </a:t>
            </a:r>
            <a:r>
              <a:rPr lang="da-DK" dirty="0" err="1" smtClean="0"/>
              <a:t>buzz-words</a:t>
            </a:r>
            <a:endParaRPr lang="da-DK" dirty="0" smtClean="0"/>
          </a:p>
          <a:p>
            <a:pPr lvl="1"/>
            <a:r>
              <a:rPr lang="da-DK" dirty="0" smtClean="0"/>
              <a:t>Gud </a:t>
            </a:r>
            <a:r>
              <a:rPr lang="da-DK" dirty="0"/>
              <a:t>er </a:t>
            </a:r>
            <a:r>
              <a:rPr lang="da-DK" dirty="0" smtClean="0"/>
              <a:t>ikke </a:t>
            </a:r>
            <a:r>
              <a:rPr lang="da-DK" dirty="0"/>
              <a:t>langt borte – som nogle af dem mente. Han er </a:t>
            </a:r>
            <a:r>
              <a:rPr lang="da-DK" dirty="0" smtClean="0"/>
              <a:t>nær.</a:t>
            </a:r>
          </a:p>
          <a:p>
            <a:pPr lvl="1"/>
            <a:r>
              <a:rPr lang="da-DK" dirty="0"/>
              <a:t>O</a:t>
            </a:r>
            <a:r>
              <a:rPr lang="da-DK" dirty="0" smtClean="0"/>
              <a:t>fringer giver </a:t>
            </a:r>
            <a:r>
              <a:rPr lang="da-DK" dirty="0"/>
              <a:t>ikke </a:t>
            </a:r>
            <a:r>
              <a:rPr lang="da-DK" dirty="0" smtClean="0"/>
              <a:t>mening for Gud holdes ikke i live os. </a:t>
            </a:r>
            <a:r>
              <a:rPr lang="da-DK" dirty="0"/>
              <a:t>Han er ”The Giver of live” – og ikke </a:t>
            </a:r>
            <a:r>
              <a:rPr lang="da-DK" dirty="0" smtClean="0"/>
              <a:t>modtageren</a:t>
            </a:r>
          </a:p>
          <a:p>
            <a:pPr lvl="1"/>
            <a:r>
              <a:rPr lang="da-DK" dirty="0" smtClean="0"/>
              <a:t>Paulus </a:t>
            </a:r>
            <a:r>
              <a:rPr lang="da-DK" dirty="0"/>
              <a:t>kan </a:t>
            </a:r>
            <a:r>
              <a:rPr lang="da-DK" dirty="0" smtClean="0"/>
              <a:t>sige ”i </a:t>
            </a:r>
            <a:r>
              <a:rPr lang="da-DK" dirty="0"/>
              <a:t>ham lever og røres vi</a:t>
            </a:r>
            <a:r>
              <a:rPr lang="da-DK" dirty="0" smtClean="0"/>
              <a:t>”. Men det gør ikke </a:t>
            </a:r>
            <a:r>
              <a:rPr lang="da-DK" dirty="0"/>
              <a:t>Paulus </a:t>
            </a:r>
            <a:r>
              <a:rPr lang="da-DK" dirty="0" smtClean="0"/>
              <a:t>til panteist</a:t>
            </a:r>
          </a:p>
          <a:p>
            <a:pPr lvl="2"/>
            <a:r>
              <a:rPr lang="da-DK" dirty="0" smtClean="0"/>
              <a:t>liv </a:t>
            </a:r>
            <a:r>
              <a:rPr lang="da-DK" dirty="0"/>
              <a:t>har vi </a:t>
            </a:r>
            <a:r>
              <a:rPr lang="da-DK" dirty="0" smtClean="0"/>
              <a:t>kun, </a:t>
            </a:r>
            <a:r>
              <a:rPr lang="da-DK" dirty="0"/>
              <a:t>fordi Gud giver </a:t>
            </a:r>
            <a:r>
              <a:rPr lang="da-DK" dirty="0" smtClean="0"/>
              <a:t>det </a:t>
            </a:r>
          </a:p>
          <a:p>
            <a:pPr lvl="2"/>
            <a:r>
              <a:rPr lang="da-DK" dirty="0" smtClean="0"/>
              <a:t>Gud </a:t>
            </a:r>
            <a:r>
              <a:rPr lang="da-DK" dirty="0"/>
              <a:t>er i verden, men han er ikke lig med verden. Og han er ikke af </a:t>
            </a:r>
            <a:r>
              <a:rPr lang="da-DK" dirty="0" smtClean="0"/>
              <a:t>verden </a:t>
            </a:r>
            <a:endParaRPr lang="da-DK" dirty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Fik Paulus forkyndt evangeliet?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8187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smtClean="0"/>
              <a:t>Biskop Niel Henrik Arendt (2010):</a:t>
            </a:r>
          </a:p>
          <a:p>
            <a:pPr lvl="1"/>
            <a:r>
              <a:rPr lang="da-DK" dirty="0" smtClean="0"/>
              <a:t>Man </a:t>
            </a:r>
            <a:r>
              <a:rPr lang="da-DK" dirty="0"/>
              <a:t>kan ikke respektere andre mennesker uden at have et punkt hvorudfra man gør det. Den store fare i dag er at man mister det punkt hvorfra vi kan anskue andre religioner og hvorfra vi kan møde dem men også imødegå dem</a:t>
            </a:r>
            <a:r>
              <a:rPr lang="da-DK" dirty="0" smtClean="0"/>
              <a:t>.</a:t>
            </a:r>
          </a:p>
          <a:p>
            <a:pPr lvl="1"/>
            <a:endParaRPr lang="da-DK" dirty="0" smtClean="0"/>
          </a:p>
          <a:p>
            <a:pPr lvl="1"/>
            <a:r>
              <a:rPr lang="da-DK" dirty="0"/>
              <a:t>Mission og frihed hører sammen </a:t>
            </a:r>
            <a:r>
              <a:rPr lang="da-DK" dirty="0" smtClean="0"/>
              <a:t>…. </a:t>
            </a:r>
            <a:r>
              <a:rPr lang="da-DK" dirty="0"/>
              <a:t>Hvis ikke der fandtes frihed også for de ikke-kristne, måtte vi anstændigvis holde os tilbage. </a:t>
            </a:r>
            <a:endParaRPr lang="da-DK" dirty="0" smtClean="0"/>
          </a:p>
          <a:p>
            <a:pPr marL="457200" lvl="1" indent="0">
              <a:buNone/>
            </a:pPr>
            <a:endParaRPr lang="da-DK" dirty="0" smtClean="0"/>
          </a:p>
          <a:p>
            <a:pPr lvl="1"/>
            <a:r>
              <a:rPr lang="da-DK" dirty="0" smtClean="0"/>
              <a:t>Men </a:t>
            </a:r>
            <a:r>
              <a:rPr lang="da-DK" dirty="0"/>
              <a:t>fordi </a:t>
            </a:r>
            <a:r>
              <a:rPr lang="da-DK" dirty="0" smtClean="0"/>
              <a:t>de </a:t>
            </a:r>
            <a:r>
              <a:rPr lang="da-DK" dirty="0"/>
              <a:t>har deres ret til at </a:t>
            </a:r>
            <a:r>
              <a:rPr lang="da-DK" dirty="0" smtClean="0"/>
              <a:t>forblive, </a:t>
            </a:r>
            <a:r>
              <a:rPr lang="da-DK" dirty="0"/>
              <a:t>hvad de er og at dyrke deres religion på den </a:t>
            </a:r>
            <a:r>
              <a:rPr lang="da-DK" dirty="0" smtClean="0"/>
              <a:t>måde, </a:t>
            </a:r>
            <a:r>
              <a:rPr lang="da-DK" dirty="0"/>
              <a:t>de finder rigtigt, kan kirken tillade sig at gå dem på </a:t>
            </a:r>
            <a:r>
              <a:rPr lang="da-DK" dirty="0" smtClean="0"/>
              <a:t>klingen, </a:t>
            </a:r>
            <a:r>
              <a:rPr lang="da-DK" dirty="0"/>
              <a:t>sige dem imod </a:t>
            </a:r>
            <a:r>
              <a:rPr lang="da-DK" dirty="0" smtClean="0"/>
              <a:t>og aflægge </a:t>
            </a:r>
            <a:r>
              <a:rPr lang="da-DK" dirty="0"/>
              <a:t>et kristent </a:t>
            </a:r>
            <a:r>
              <a:rPr lang="da-DK" dirty="0" smtClean="0"/>
              <a:t>vidnesbyrd.</a:t>
            </a:r>
            <a:endParaRPr lang="da-DK" dirty="0"/>
          </a:p>
          <a:p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Respekt og ståsted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5676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/>
              <a:t>Den 5. </a:t>
            </a:r>
            <a:r>
              <a:rPr lang="da-DK" dirty="0" smtClean="0"/>
              <a:t>bog i NT: Sammen med de fire evangelier en </a:t>
            </a:r>
            <a:r>
              <a:rPr lang="da-DK" dirty="0"/>
              <a:t>parallel til de 5 Mosebøger. </a:t>
            </a:r>
          </a:p>
          <a:p>
            <a:r>
              <a:rPr lang="da-DK" dirty="0"/>
              <a:t>To </a:t>
            </a:r>
            <a:r>
              <a:rPr lang="da-DK" dirty="0" smtClean="0"/>
              <a:t>dele</a:t>
            </a:r>
            <a:r>
              <a:rPr lang="da-DK" dirty="0"/>
              <a:t>: Evangeliet til Israels </a:t>
            </a:r>
            <a:r>
              <a:rPr lang="da-DK" dirty="0" smtClean="0"/>
              <a:t>folk(1-12) </a:t>
            </a:r>
            <a:r>
              <a:rPr lang="da-DK" dirty="0"/>
              <a:t>og evangeliet til </a:t>
            </a:r>
            <a:r>
              <a:rPr lang="da-DK" dirty="0" smtClean="0"/>
              <a:t>folkeslagene( 13-28). </a:t>
            </a:r>
            <a:endParaRPr lang="da-DK" dirty="0"/>
          </a:p>
          <a:p>
            <a:pPr lvl="1"/>
            <a:r>
              <a:rPr lang="da-DK" dirty="0" smtClean="0"/>
              <a:t>for </a:t>
            </a:r>
            <a:r>
              <a:rPr lang="da-DK" dirty="0"/>
              <a:t>jøder naturligvis, men overraskende så også for hedninger.</a:t>
            </a:r>
          </a:p>
          <a:p>
            <a:r>
              <a:rPr lang="da-DK" dirty="0"/>
              <a:t>Bogen er 2. del af Lukas historieværk. Havde han regnet med at skrive en 3.?  </a:t>
            </a:r>
          </a:p>
          <a:p>
            <a:r>
              <a:rPr lang="da-DK" dirty="0"/>
              <a:t>Den handler om Helligåndens gerning mere end den handler om apostlenes gerninger. </a:t>
            </a:r>
            <a:endParaRPr lang="da-DK" dirty="0" smtClean="0"/>
          </a:p>
          <a:p>
            <a:r>
              <a:rPr lang="da-DK" dirty="0" smtClean="0"/>
              <a:t>Gud </a:t>
            </a:r>
            <a:r>
              <a:rPr lang="da-DK" dirty="0"/>
              <a:t>er den som handler - og han gør det i overensstemmelse med sin plan og sine løfter.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Apostlenes Gerninger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372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i="1" dirty="0" smtClean="0"/>
              <a:t>Guds </a:t>
            </a:r>
            <a:r>
              <a:rPr lang="da-DK" i="1" dirty="0"/>
              <a:t>handlinger må føre til mission</a:t>
            </a:r>
            <a:r>
              <a:rPr lang="da-DK" dirty="0"/>
              <a:t>. Det som Gud gør i Jesus sætter en lavine i skred – </a:t>
            </a:r>
            <a:r>
              <a:rPr lang="da-DK" dirty="0" smtClean="0"/>
              <a:t>mission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i="1" dirty="0"/>
              <a:t>Jesus er den opstandne og den ophøjede</a:t>
            </a:r>
            <a:r>
              <a:rPr lang="da-DK" dirty="0"/>
              <a:t>: </a:t>
            </a:r>
            <a:endParaRPr lang="da-DK" dirty="0" smtClean="0"/>
          </a:p>
          <a:p>
            <a:pPr lvl="1"/>
            <a:r>
              <a:rPr lang="da-DK" dirty="0" smtClean="0"/>
              <a:t>Bogen </a:t>
            </a:r>
            <a:r>
              <a:rPr lang="da-DK" dirty="0"/>
              <a:t>indledes med himmelfarten. </a:t>
            </a:r>
            <a:endParaRPr lang="da-DK" dirty="0" smtClean="0"/>
          </a:p>
          <a:p>
            <a:pPr lvl="1"/>
            <a:r>
              <a:rPr lang="da-DK" dirty="0" smtClean="0"/>
              <a:t>Jesus </a:t>
            </a:r>
            <a:r>
              <a:rPr lang="da-DK" dirty="0"/>
              <a:t>er Herre over alle og </a:t>
            </a:r>
            <a:endParaRPr lang="da-DK" dirty="0" smtClean="0"/>
          </a:p>
          <a:p>
            <a:pPr lvl="1"/>
            <a:r>
              <a:rPr lang="da-DK" dirty="0" smtClean="0"/>
              <a:t>budskabet </a:t>
            </a:r>
            <a:r>
              <a:rPr lang="da-DK" dirty="0"/>
              <a:t>om ham er et budskab for alle. </a:t>
            </a:r>
            <a:endParaRPr lang="da-DK" dirty="0" smtClean="0"/>
          </a:p>
          <a:p>
            <a:pPr marL="457200" lvl="1" indent="0">
              <a:buNone/>
            </a:pPr>
            <a:endParaRPr lang="da-DK" dirty="0"/>
          </a:p>
          <a:p>
            <a:r>
              <a:rPr lang="da-DK" i="1" dirty="0"/>
              <a:t>Menigheden er en ny social og kulturel </a:t>
            </a:r>
            <a:r>
              <a:rPr lang="da-DK" i="1" dirty="0" smtClean="0"/>
              <a:t>størrelse som består af </a:t>
            </a:r>
            <a:r>
              <a:rPr lang="da-DK" i="1" dirty="0"/>
              <a:t>jøder og ikke-jøder</a:t>
            </a:r>
            <a:r>
              <a:rPr lang="da-DK" dirty="0"/>
              <a:t>. </a:t>
            </a:r>
          </a:p>
          <a:p>
            <a:pPr lvl="1"/>
            <a:r>
              <a:rPr lang="da-DK" dirty="0" smtClean="0"/>
              <a:t>Det </a:t>
            </a:r>
            <a:r>
              <a:rPr lang="da-DK" dirty="0"/>
              <a:t>nye fællesskab er kendetegnet ved dåb, bøn og bordfællesskab. </a:t>
            </a:r>
          </a:p>
          <a:p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3 pointer fra </a:t>
            </a:r>
            <a:r>
              <a:rPr lang="da-DK" dirty="0" err="1" smtClean="0"/>
              <a:t>ApG</a:t>
            </a:r>
            <a:r>
              <a:rPr lang="da-DK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2620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En del af  det større afsnit fra kap 2,37-7,60</a:t>
            </a:r>
          </a:p>
          <a:p>
            <a:pPr lvl="1"/>
            <a:r>
              <a:rPr lang="da-DK" dirty="0" smtClean="0"/>
              <a:t> slutter med steningen af </a:t>
            </a:r>
            <a:r>
              <a:rPr lang="da-DK" dirty="0" err="1" smtClean="0"/>
              <a:t>Stefanus</a:t>
            </a:r>
            <a:endParaRPr lang="da-DK" dirty="0" smtClean="0"/>
          </a:p>
          <a:p>
            <a:r>
              <a:rPr lang="da-DK" dirty="0" smtClean="0"/>
              <a:t>Forud er gået: </a:t>
            </a:r>
          </a:p>
          <a:p>
            <a:pPr lvl="1"/>
            <a:r>
              <a:rPr lang="da-DK" dirty="0" smtClean="0"/>
              <a:t>Pinse </a:t>
            </a:r>
            <a:r>
              <a:rPr lang="da-DK" dirty="0"/>
              <a:t>o</a:t>
            </a:r>
            <a:r>
              <a:rPr lang="da-DK" dirty="0" smtClean="0"/>
              <a:t>g Peters pinseprædiken - jødisk pinse </a:t>
            </a:r>
          </a:p>
          <a:p>
            <a:pPr lvl="1"/>
            <a:r>
              <a:rPr lang="da-DK" dirty="0" smtClean="0"/>
              <a:t>Helbredelsen af den lamme ved tempelporten</a:t>
            </a:r>
          </a:p>
          <a:p>
            <a:r>
              <a:rPr lang="da-DK" dirty="0" smtClean="0"/>
              <a:t>Helbredelsen fører til:</a:t>
            </a:r>
          </a:p>
          <a:p>
            <a:pPr lvl="1"/>
            <a:r>
              <a:rPr lang="da-DK" dirty="0" smtClean="0"/>
              <a:t>Proklamation</a:t>
            </a:r>
          </a:p>
          <a:p>
            <a:pPr lvl="1"/>
            <a:r>
              <a:rPr lang="da-DK" dirty="0" smtClean="0"/>
              <a:t>Provokation </a:t>
            </a:r>
          </a:p>
          <a:p>
            <a:pPr lvl="1"/>
            <a:r>
              <a:rPr lang="da-DK" dirty="0" smtClean="0"/>
              <a:t>Konfrontation </a:t>
            </a:r>
          </a:p>
          <a:p>
            <a:pPr lvl="1"/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Ikke frelse i nogen anden - </a:t>
            </a:r>
            <a:r>
              <a:rPr lang="da-DK" dirty="0" err="1" smtClean="0"/>
              <a:t>ApG</a:t>
            </a:r>
            <a:r>
              <a:rPr lang="da-DK" dirty="0" smtClean="0"/>
              <a:t> 4,1-22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5053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Disciplene møder modstand </a:t>
            </a:r>
            <a:endParaRPr lang="da-DK" dirty="0" smtClean="0"/>
          </a:p>
          <a:p>
            <a:pPr lvl="1"/>
            <a:r>
              <a:rPr lang="da-DK" dirty="0" smtClean="0"/>
              <a:t>Fra hvem og hvorfor? </a:t>
            </a:r>
          </a:p>
          <a:p>
            <a:pPr marL="457200" lvl="1" indent="0">
              <a:buNone/>
            </a:pPr>
            <a:endParaRPr lang="da-DK" dirty="0" smtClean="0"/>
          </a:p>
          <a:p>
            <a:pPr lvl="0"/>
            <a:r>
              <a:rPr lang="da-DK" dirty="0" smtClean="0"/>
              <a:t>Mange kommer til tro </a:t>
            </a:r>
          </a:p>
          <a:p>
            <a:pPr lvl="1"/>
            <a:r>
              <a:rPr lang="da-DK" dirty="0" smtClean="0"/>
              <a:t>Se også 2,41, 2,47 </a:t>
            </a:r>
          </a:p>
          <a:p>
            <a:pPr marL="457200" lvl="1" indent="0">
              <a:buNone/>
            </a:pPr>
            <a:endParaRPr lang="da-DK" dirty="0" smtClean="0"/>
          </a:p>
          <a:p>
            <a:pPr lvl="0"/>
            <a:r>
              <a:rPr lang="da-DK" dirty="0" smtClean="0"/>
              <a:t>De mange, som kommer til tro, er jøder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Reaktioner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907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Evangeliet er en </a:t>
            </a:r>
            <a:r>
              <a:rPr lang="da-DK" i="1" dirty="0" smtClean="0"/>
              <a:t>historie</a:t>
            </a:r>
            <a:r>
              <a:rPr lang="da-DK" dirty="0" smtClean="0"/>
              <a:t> som skal fortælles</a:t>
            </a:r>
          </a:p>
          <a:p>
            <a:pPr marL="0" indent="0">
              <a:buNone/>
            </a:pPr>
            <a:endParaRPr lang="da-DK" dirty="0" smtClean="0"/>
          </a:p>
          <a:p>
            <a:pPr lvl="0"/>
            <a:r>
              <a:rPr lang="da-DK" dirty="0" smtClean="0"/>
              <a:t>Det sker i den første menighed </a:t>
            </a:r>
          </a:p>
          <a:p>
            <a:pPr lvl="1"/>
            <a:r>
              <a:rPr lang="da-DK" dirty="0" smtClean="0"/>
              <a:t>Gennem </a:t>
            </a:r>
            <a:r>
              <a:rPr lang="da-DK" dirty="0"/>
              <a:t>offentlig </a:t>
            </a:r>
            <a:r>
              <a:rPr lang="da-DK" dirty="0" smtClean="0"/>
              <a:t>forkyndelse</a:t>
            </a:r>
          </a:p>
          <a:p>
            <a:pPr lvl="1"/>
            <a:r>
              <a:rPr lang="da-DK" dirty="0" smtClean="0"/>
              <a:t>Gennem </a:t>
            </a:r>
            <a:r>
              <a:rPr lang="da-DK" dirty="0"/>
              <a:t>undervisning – belæring </a:t>
            </a:r>
            <a:endParaRPr lang="da-DK" dirty="0" smtClean="0"/>
          </a:p>
          <a:p>
            <a:pPr lvl="1"/>
            <a:r>
              <a:rPr lang="da-DK" dirty="0" smtClean="0"/>
              <a:t>Gennem </a:t>
            </a:r>
            <a:r>
              <a:rPr lang="da-DK" dirty="0"/>
              <a:t>det kristne fællesskab </a:t>
            </a:r>
          </a:p>
          <a:p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skaber og nærer troen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6738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Apostlenes påstand om Jesus – kompromisløs </a:t>
            </a:r>
          </a:p>
          <a:p>
            <a:r>
              <a:rPr lang="da-DK" dirty="0" smtClean="0"/>
              <a:t>Evangeliet er ikke en sandhed, vi har fundet frem til, men en sandhed, som har fundet os</a:t>
            </a:r>
          </a:p>
          <a:p>
            <a:r>
              <a:rPr lang="da-DK" dirty="0" smtClean="0"/>
              <a:t>Kan ikke siges triumferende – for det er en indrømmelse af, at vi selv er tiggere og syndere  </a:t>
            </a:r>
          </a:p>
          <a:p>
            <a:r>
              <a:rPr lang="da-DK" dirty="0" smtClean="0"/>
              <a:t>Er det ”politisk” korrekt i dag at fastholde kun én vej til fællesskab med Gud?</a:t>
            </a:r>
          </a:p>
          <a:p>
            <a:r>
              <a:rPr lang="da-DK" dirty="0" smtClean="0"/>
              <a:t>Hvordan kommunikerer vi det i dag i mødet med muslimske indvandrere og flygtninge? </a:t>
            </a:r>
          </a:p>
          <a:p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”Ikke noget andet navn”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1416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Gør vi evangeliet til noget der er sandt ”for mig”, gør vi ordet om korset til en bagatel</a:t>
            </a:r>
          </a:p>
          <a:p>
            <a:endParaRPr lang="da-DK" dirty="0"/>
          </a:p>
          <a:p>
            <a:r>
              <a:rPr lang="da-DK" dirty="0" smtClean="0"/>
              <a:t>Fortællingen om korset kan ikke fortælles uden at lidelse bliver en del af fortællingen  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Ordet om korset 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6132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1157</TotalTime>
  <Words>1796</Words>
  <Application>Microsoft Office PowerPoint</Application>
  <PresentationFormat>Skærmshow (4:3)</PresentationFormat>
  <Paragraphs>240</Paragraphs>
  <Slides>24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24</vt:i4>
      </vt:variant>
    </vt:vector>
  </HeadingPairs>
  <TitlesOfParts>
    <vt:vector size="25" baseType="lpstr">
      <vt:lpstr>Bølgeform</vt:lpstr>
      <vt:lpstr>Det kristne evangelium</vt:lpstr>
      <vt:lpstr>Til indledning </vt:lpstr>
      <vt:lpstr>Apostlenes Gerninger </vt:lpstr>
      <vt:lpstr>3 pointer fra ApG </vt:lpstr>
      <vt:lpstr>Ikke frelse i nogen anden - ApG 4,1-22</vt:lpstr>
      <vt:lpstr>Reaktioner </vt:lpstr>
      <vt:lpstr>Hvad skaber og nærer troen </vt:lpstr>
      <vt:lpstr>”Ikke noget andet navn”</vt:lpstr>
      <vt:lpstr>Ordet om korset  </vt:lpstr>
      <vt:lpstr>Apostlenes Gerninger 10 </vt:lpstr>
      <vt:lpstr>Guds frelsesplan </vt:lpstr>
      <vt:lpstr>ApG 8-12:  Efter forfølgelserne og uden for Jerusalem </vt:lpstr>
      <vt:lpstr>Den kulturelle  og religiøse baggrund </vt:lpstr>
      <vt:lpstr>Peter og Kornelius  </vt:lpstr>
      <vt:lpstr>Hvad der skete i Kornelius’ hus </vt:lpstr>
      <vt:lpstr>Kornelius nye situation </vt:lpstr>
      <vt:lpstr>Apostlenes Gerning 17  Paulus i Athen </vt:lpstr>
      <vt:lpstr>Hvor og hvornår er det?</vt:lpstr>
      <vt:lpstr>Hvad laver Paulus i Athen</vt:lpstr>
      <vt:lpstr>Paulus og hans tale </vt:lpstr>
      <vt:lpstr>Paulus historiesyn  </vt:lpstr>
      <vt:lpstr>Paulus gudsbillede </vt:lpstr>
      <vt:lpstr>Fik Paulus forkyndt evangeliet? </vt:lpstr>
      <vt:lpstr>Respekt og ståsted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 kristne evangelium</dc:title>
  <dc:creator>Bodil</dc:creator>
  <cp:lastModifiedBy>Bodil</cp:lastModifiedBy>
  <cp:revision>26</cp:revision>
  <cp:lastPrinted>2016-02-24T13:36:22Z</cp:lastPrinted>
  <dcterms:created xsi:type="dcterms:W3CDTF">2016-02-23T18:35:41Z</dcterms:created>
  <dcterms:modified xsi:type="dcterms:W3CDTF">2016-02-27T11:26:13Z</dcterms:modified>
</cp:coreProperties>
</file>